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33" r:id="rId2"/>
    <p:sldId id="434" r:id="rId3"/>
    <p:sldId id="421" r:id="rId4"/>
    <p:sldId id="342" r:id="rId5"/>
    <p:sldId id="432" r:id="rId6"/>
    <p:sldId id="469" r:id="rId7"/>
    <p:sldId id="450" r:id="rId8"/>
    <p:sldId id="458" r:id="rId9"/>
    <p:sldId id="457" r:id="rId10"/>
    <p:sldId id="459" r:id="rId11"/>
    <p:sldId id="445" r:id="rId12"/>
    <p:sldId id="451" r:id="rId13"/>
    <p:sldId id="388" r:id="rId14"/>
    <p:sldId id="464" r:id="rId15"/>
    <p:sldId id="462" r:id="rId16"/>
    <p:sldId id="376" r:id="rId17"/>
    <p:sldId id="466" r:id="rId18"/>
    <p:sldId id="463" r:id="rId19"/>
    <p:sldId id="465" r:id="rId20"/>
    <p:sldId id="439" r:id="rId21"/>
    <p:sldId id="394" r:id="rId22"/>
    <p:sldId id="393" r:id="rId23"/>
    <p:sldId id="467" r:id="rId24"/>
    <p:sldId id="398" r:id="rId25"/>
    <p:sldId id="470" r:id="rId26"/>
    <p:sldId id="452" r:id="rId27"/>
    <p:sldId id="453" r:id="rId28"/>
    <p:sldId id="454" r:id="rId29"/>
    <p:sldId id="360" r:id="rId30"/>
    <p:sldId id="399" r:id="rId31"/>
    <p:sldId id="400" r:id="rId32"/>
    <p:sldId id="455" r:id="rId33"/>
    <p:sldId id="401" r:id="rId34"/>
    <p:sldId id="382" r:id="rId35"/>
    <p:sldId id="473" r:id="rId36"/>
    <p:sldId id="443" r:id="rId37"/>
    <p:sldId id="474" r:id="rId38"/>
    <p:sldId id="475" r:id="rId39"/>
    <p:sldId id="477" r:id="rId40"/>
    <p:sldId id="476" r:id="rId41"/>
    <p:sldId id="479" r:id="rId42"/>
    <p:sldId id="478" r:id="rId43"/>
    <p:sldId id="481" r:id="rId44"/>
    <p:sldId id="472" r:id="rId45"/>
    <p:sldId id="471" r:id="rId46"/>
    <p:sldId id="387" r:id="rId47"/>
    <p:sldId id="33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8" autoAdjust="0"/>
    <p:restoredTop sz="94660"/>
  </p:normalViewPr>
  <p:slideViewPr>
    <p:cSldViewPr>
      <p:cViewPr>
        <p:scale>
          <a:sx n="70" d="100"/>
          <a:sy n="70" d="100"/>
        </p:scale>
        <p:origin x="-132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A5DF2-0CCD-412B-BE34-4CCB2A1CBCED}" type="datetimeFigureOut">
              <a:rPr lang="en-AU" smtClean="0"/>
              <a:pPr/>
              <a:t>13/07/2017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EF401-0580-4D0B-9125-705A503C79B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21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72A8F-A47D-47B0-B4D9-AC005018E9BC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63B-1CE1-411B-884C-C0CE9AB9F218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BAB2-87CD-46DE-AF87-24EF0300C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7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63B-1CE1-411B-884C-C0CE9AB9F218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BAB2-87CD-46DE-AF87-24EF0300C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3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63B-1CE1-411B-884C-C0CE9AB9F218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BAB2-87CD-46DE-AF87-24EF0300C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1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63B-1CE1-411B-884C-C0CE9AB9F218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BAB2-87CD-46DE-AF87-24EF0300C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1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63B-1CE1-411B-884C-C0CE9AB9F218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BAB2-87CD-46DE-AF87-24EF0300C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3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63B-1CE1-411B-884C-C0CE9AB9F218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BAB2-87CD-46DE-AF87-24EF0300C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63B-1CE1-411B-884C-C0CE9AB9F218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BAB2-87CD-46DE-AF87-24EF0300C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5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63B-1CE1-411B-884C-C0CE9AB9F218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BAB2-87CD-46DE-AF87-24EF0300C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9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63B-1CE1-411B-884C-C0CE9AB9F218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BAB2-87CD-46DE-AF87-24EF0300C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5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63B-1CE1-411B-884C-C0CE9AB9F218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BAB2-87CD-46DE-AF87-24EF0300C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6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63B-1CE1-411B-884C-C0CE9AB9F218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BAB2-87CD-46DE-AF87-24EF0300C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0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DA63B-1CE1-411B-884C-C0CE9AB9F218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EBAB2-87CD-46DE-AF87-24EF0300C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6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7200" b="1" dirty="0" smtClean="0">
                <a:solidFill>
                  <a:schemeClr val="bg1"/>
                </a:solidFill>
              </a:rPr>
              <a:t>Google HQ Breakfast</a:t>
            </a:r>
            <a:br>
              <a:rPr lang="en-US" sz="72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3600" b="1" dirty="0" err="1" smtClean="0">
                <a:solidFill>
                  <a:schemeClr val="bg1"/>
                </a:solidFill>
              </a:rPr>
              <a:t>Medispa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Digital Masterclass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752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To Achieve This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36470" y="2590800"/>
            <a:ext cx="66451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80/20 Focus – Landing Pages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Ad Variations – Split Testing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Google ads – Immediate Exposure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Conversions – Calls and Enquiries/Sales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Google Analytics/</a:t>
            </a:r>
            <a:r>
              <a:rPr lang="en-US" sz="2800" dirty="0" err="1" smtClean="0"/>
              <a:t>Adwords</a:t>
            </a:r>
            <a:r>
              <a:rPr lang="en-US" sz="2800" dirty="0" smtClean="0"/>
              <a:t> Conversions</a:t>
            </a:r>
          </a:p>
        </p:txBody>
      </p:sp>
    </p:spTree>
    <p:extLst>
      <p:ext uri="{BB962C8B-B14F-4D97-AF65-F5344CB8AC3E}">
        <p14:creationId xmlns:p14="http://schemas.microsoft.com/office/powerpoint/2010/main" val="1109223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752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80/20 Service </a:t>
            </a:r>
            <a:br>
              <a:rPr lang="en-US" sz="3200" b="1" dirty="0" smtClean="0"/>
            </a:br>
            <a:r>
              <a:rPr lang="en-US" sz="3200" b="1" dirty="0" smtClean="0"/>
              <a:t>Analysis</a:t>
            </a:r>
            <a:endParaRPr lang="en-US" sz="3200" dirty="0"/>
          </a:p>
        </p:txBody>
      </p:sp>
      <p:pic>
        <p:nvPicPr>
          <p:cNvPr id="4" name="Picture 3" descr="8020 serv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914400"/>
            <a:ext cx="518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5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2688454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endParaRPr lang="en-US" sz="2800" b="1" dirty="0" smtClean="0"/>
          </a:p>
          <a:p>
            <a:pPr marL="285750" indent="-285750" algn="ctr"/>
            <a:r>
              <a:rPr lang="en-US" sz="4400" b="1" dirty="0" smtClean="0">
                <a:solidFill>
                  <a:schemeClr val="bg1"/>
                </a:solidFill>
              </a:rPr>
              <a:t>High Converting Landing Pages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9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752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Common Mistakes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590800"/>
            <a:ext cx="673838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All traffic goes to home or service pages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Content is very general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Navigation distracts people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Fairly low conversion rates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7725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752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Landing Pages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590800"/>
            <a:ext cx="55123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Answer all Basic Questions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1-2 Call-To-Actions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Easy to follow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Device friendly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Have social proof (testimonials)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Tracking setup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1834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2895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Average Campaigns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083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785" y="0"/>
            <a:ext cx="97635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25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499" y="0"/>
            <a:ext cx="100074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3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2895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S.M.A.R.T Campaigns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804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1411"/>
            <a:ext cx="9677400" cy="697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2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752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Questions For You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36470" y="2590800"/>
            <a:ext cx="90075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How many of you </a:t>
            </a:r>
            <a:r>
              <a:rPr lang="en-US" sz="2800" dirty="0" smtClean="0"/>
              <a:t>run </a:t>
            </a:r>
            <a:r>
              <a:rPr lang="en-US" sz="2800" dirty="0" smtClean="0"/>
              <a:t>marketing campaigns?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How many of you pay for advertising?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How many of you have been disappointed with results?</a:t>
            </a:r>
          </a:p>
        </p:txBody>
      </p:sp>
    </p:spTree>
    <p:extLst>
      <p:ext uri="{BB962C8B-B14F-4D97-AF65-F5344CB8AC3E}">
        <p14:creationId xmlns:p14="http://schemas.microsoft.com/office/powerpoint/2010/main" val="57725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984" y="0"/>
            <a:ext cx="96629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25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37" y="0"/>
            <a:ext cx="1061883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25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10201"/>
            <a:ext cx="10195654" cy="686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69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6601" y="0"/>
            <a:ext cx="110506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47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9050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Landing Pages - Keep it simple	</a:t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2688454"/>
            <a:ext cx="664791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Attractive offer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Minimal number of call-to-actions (CTA)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Clear Unique Selling Point (USP)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Aim for conversion rate (over 5 %)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A/B Split Test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/>
              <a:t>Headlines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/>
              <a:t>Offers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/>
              <a:t>With/without elements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7725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905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Conversion Rates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2688454"/>
            <a:ext cx="310379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Low &lt; 2%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Average – 2-3%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Good – 4-6%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Great – 7-12%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Awesome &gt; 12%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</p:txBody>
      </p:sp>
      <p:pic>
        <p:nvPicPr>
          <p:cNvPr id="53250" name="Picture 2" descr="Image result for conversion r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828800"/>
            <a:ext cx="3200400" cy="3194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554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2688454"/>
            <a:ext cx="7772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endParaRPr lang="en-US" sz="2800" b="1" dirty="0" smtClean="0"/>
          </a:p>
          <a:p>
            <a:pPr marL="285750" indent="-285750" algn="ctr"/>
            <a:r>
              <a:rPr lang="en-US" sz="4400" b="1" dirty="0" err="1" smtClean="0">
                <a:solidFill>
                  <a:schemeClr val="bg1"/>
                </a:solidFill>
              </a:rPr>
              <a:t>Adwords</a:t>
            </a:r>
            <a:r>
              <a:rPr lang="en-US" sz="4400" b="1" dirty="0" smtClean="0">
                <a:solidFill>
                  <a:schemeClr val="bg1"/>
                </a:solidFill>
              </a:rPr>
              <a:t> and User Engagement Funnel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9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ent_Pyramid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838200"/>
            <a:ext cx="8016875" cy="549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ate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75004"/>
            <a:ext cx="9144000" cy="450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9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9050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Adwords</a:t>
            </a:r>
            <a:r>
              <a:rPr lang="en-US" sz="3200" b="1" dirty="0" smtClean="0"/>
              <a:t> Applied To Engagement Funnel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17765" y="2590800"/>
            <a:ext cx="486267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Search – 85%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Action Focused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Point of difference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Remarketing – 5%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Action Focused/Promotions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Primary/Secondary CTA</a:t>
            </a:r>
            <a:endParaRPr lang="en-US" sz="2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Display/</a:t>
            </a:r>
            <a:r>
              <a:rPr lang="en-US" sz="2800" dirty="0" err="1" smtClean="0"/>
              <a:t>Youtube</a:t>
            </a:r>
            <a:r>
              <a:rPr lang="en-US" sz="2800" dirty="0" smtClean="0"/>
              <a:t> – 10%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Awareness Focused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Secondary CTA</a:t>
            </a:r>
            <a:endParaRPr lang="en-US" sz="28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22532" name="Picture 4" descr="Image result for adwo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438400"/>
            <a:ext cx="3405440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725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752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My Goal Today is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36470" y="2590800"/>
            <a:ext cx="676480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Educate you on our SMART process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/>
              <a:t>Show you high converting landing </a:t>
            </a:r>
            <a:r>
              <a:rPr lang="en-US" sz="2800" dirty="0" smtClean="0"/>
              <a:t>pages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Answer some of the common questions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Explain the user engagement funnel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Long term strategy</a:t>
            </a:r>
          </a:p>
        </p:txBody>
      </p:sp>
      <p:pic>
        <p:nvPicPr>
          <p:cNvPr id="54274" name="Picture 2" descr="Image result for my go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0"/>
            <a:ext cx="4114800" cy="2312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7259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32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69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10054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9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382000" cy="572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469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youtube a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6934200" cy="5166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469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2688454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endParaRPr lang="en-US" sz="2800" b="1" dirty="0" smtClean="0"/>
          </a:p>
          <a:p>
            <a:pPr marL="285750" indent="-285750" algn="ctr"/>
            <a:r>
              <a:rPr lang="en-US" sz="4400" b="1" dirty="0" smtClean="0">
                <a:solidFill>
                  <a:schemeClr val="bg1"/>
                </a:solidFill>
              </a:rPr>
              <a:t>Case Study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9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0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219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Starting Point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981200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Fast start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80/20 analysis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Starting point to build client relationship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Goals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Quick wins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Business bought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12 month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Australia POS system</a:t>
            </a:r>
          </a:p>
        </p:txBody>
      </p:sp>
    </p:spTree>
    <p:extLst>
      <p:ext uri="{BB962C8B-B14F-4D97-AF65-F5344CB8AC3E}">
        <p14:creationId xmlns:p14="http://schemas.microsoft.com/office/powerpoint/2010/main" val="57725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219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Strategy in Setup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981200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Keyword rich domain name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err="1" smtClean="0"/>
              <a:t>Adwords</a:t>
            </a:r>
            <a:r>
              <a:rPr lang="en-US" sz="2800" dirty="0" smtClean="0"/>
              <a:t> as immediate strategy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Professional website </a:t>
            </a:r>
            <a:r>
              <a:rPr lang="en-US" sz="2800" dirty="0" smtClean="0"/>
              <a:t>with focus on:</a:t>
            </a:r>
            <a:endParaRPr lang="en-US" sz="28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800" dirty="0" smtClean="0"/>
              <a:t>Convenience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800" dirty="0" smtClean="0"/>
              <a:t>Credibility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800" dirty="0" smtClean="0"/>
              <a:t>Doctor’s support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800" dirty="0" smtClean="0"/>
              <a:t>Other services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800" dirty="0" smtClean="0"/>
              <a:t>Professional approach</a:t>
            </a:r>
          </a:p>
        </p:txBody>
      </p:sp>
    </p:spTree>
    <p:extLst>
      <p:ext uri="{BB962C8B-B14F-4D97-AF65-F5344CB8AC3E}">
        <p14:creationId xmlns:p14="http://schemas.microsoft.com/office/powerpoint/2010/main" val="429410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219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Strategy in Implementation (Nov 2014)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981200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System Setup (Shortcuts) – appointment booking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err="1" smtClean="0"/>
              <a:t>Adwords</a:t>
            </a:r>
            <a:r>
              <a:rPr lang="en-US" sz="2800" dirty="0" smtClean="0"/>
              <a:t> campaign run for 30 days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Perform 80/20 to focus on conversions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err="1" smtClean="0"/>
              <a:t>Adwords</a:t>
            </a:r>
            <a:r>
              <a:rPr lang="en-US" sz="2800" dirty="0" smtClean="0"/>
              <a:t> to identify top performing keywords (TPK)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TPK for SEO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TPK for Google Business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Continue with </a:t>
            </a:r>
            <a:r>
              <a:rPr lang="en-US" sz="2800" dirty="0" err="1" smtClean="0"/>
              <a:t>Adwords</a:t>
            </a:r>
            <a:endParaRPr lang="en-US" sz="2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Increase budget for TPK to reach 100% reach</a:t>
            </a:r>
          </a:p>
        </p:txBody>
      </p:sp>
    </p:spTree>
    <p:extLst>
      <p:ext uri="{BB962C8B-B14F-4D97-AF65-F5344CB8AC3E}">
        <p14:creationId xmlns:p14="http://schemas.microsoft.com/office/powerpoint/2010/main" val="190791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AutoShape 4" descr="Inline image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7937"/>
            <a:ext cx="10691726" cy="68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9050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Who We Are</a:t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2688454"/>
            <a:ext cx="552394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Digital marketing agency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Google Premier Partner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/>
              <a:t>Infusionsoft</a:t>
            </a:r>
            <a:r>
              <a:rPr lang="en-US" sz="2800" dirty="0" smtClean="0"/>
              <a:t> Partner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Offices in Brisbane and Melbourne</a:t>
            </a: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/>
              <a:t>Specialities</a:t>
            </a:r>
            <a:r>
              <a:rPr lang="en-US" sz="2800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Lead generation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Conversion rate </a:t>
            </a:r>
            <a:r>
              <a:rPr lang="en-US" sz="2800" dirty="0" err="1" smtClean="0"/>
              <a:t>optimisation</a:t>
            </a:r>
            <a:endParaRPr lang="en-US" sz="28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Web development</a:t>
            </a:r>
            <a:endParaRPr lang="en-US" sz="2800" dirty="0" smtClean="0"/>
          </a:p>
        </p:txBody>
      </p:sp>
      <p:pic>
        <p:nvPicPr>
          <p:cNvPr id="5" name="Picture 4" descr="Google-Partner-Badge-Premier-2016-350x1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2819400"/>
            <a:ext cx="33337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219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Second Year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981200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Facebook marketing (via partners)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New services (Skin and anti ageing solutions)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New </a:t>
            </a:r>
            <a:r>
              <a:rPr lang="en-US" sz="2800" dirty="0" err="1" smtClean="0"/>
              <a:t>Adwords</a:t>
            </a:r>
            <a:r>
              <a:rPr lang="en-US" sz="2800" dirty="0" smtClean="0"/>
              <a:t> campaigns (for services)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SEO for less specific keywords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Email marketing campaigns using </a:t>
            </a:r>
            <a:r>
              <a:rPr lang="en-US" sz="2800" dirty="0" err="1" smtClean="0"/>
              <a:t>GCast</a:t>
            </a:r>
            <a:r>
              <a:rPr lang="en-US" sz="2800" dirty="0" smtClean="0"/>
              <a:t>/</a:t>
            </a:r>
            <a:r>
              <a:rPr lang="en-US" sz="2800" dirty="0" err="1" smtClean="0"/>
              <a:t>Mailchimp</a:t>
            </a:r>
            <a:endParaRPr lang="en-US" sz="2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Open up second location (</a:t>
            </a:r>
            <a:r>
              <a:rPr lang="en-US" sz="2800" dirty="0" err="1" smtClean="0"/>
              <a:t>Redcliffe</a:t>
            </a:r>
            <a:r>
              <a:rPr lang="en-US" sz="2800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err="1" smtClean="0"/>
              <a:t>Adwords</a:t>
            </a:r>
            <a:r>
              <a:rPr lang="en-US" sz="2800" dirty="0" smtClean="0"/>
              <a:t> to cover new </a:t>
            </a:r>
            <a:r>
              <a:rPr lang="en-US" sz="2800" dirty="0" smtClean="0"/>
              <a:t>location areas</a:t>
            </a:r>
            <a:endParaRPr lang="en-US" sz="2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SEO to follow</a:t>
            </a:r>
          </a:p>
        </p:txBody>
      </p:sp>
    </p:spTree>
    <p:extLst>
      <p:ext uri="{BB962C8B-B14F-4D97-AF65-F5344CB8AC3E}">
        <p14:creationId xmlns:p14="http://schemas.microsoft.com/office/powerpoint/2010/main" val="249628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AutoShape 4" descr="Inline image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668" y="7937"/>
            <a:ext cx="10691726" cy="68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219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Third Year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981200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800" dirty="0"/>
              <a:t>Open up </a:t>
            </a:r>
            <a:r>
              <a:rPr lang="en-US" sz="2800" dirty="0" smtClean="0"/>
              <a:t>third location (Springfield)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New services (Laser)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Video campaigns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Upgrade email marketing to </a:t>
            </a:r>
            <a:r>
              <a:rPr lang="en-US" sz="2800" dirty="0" err="1" smtClean="0"/>
              <a:t>Infusionsoft</a:t>
            </a:r>
            <a:r>
              <a:rPr lang="en-US" sz="2800" dirty="0" smtClean="0"/>
              <a:t> (tagging)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/>
              <a:t>Open up </a:t>
            </a:r>
            <a:r>
              <a:rPr lang="en-US" sz="2800" dirty="0" smtClean="0"/>
              <a:t>fourth location (Windsor)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err="1" smtClean="0"/>
              <a:t>Adwords</a:t>
            </a:r>
            <a:r>
              <a:rPr lang="en-US" sz="2800" dirty="0" smtClean="0"/>
              <a:t> campaign to focus on Windsor area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SEO to follow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Opened fifth </a:t>
            </a:r>
            <a:r>
              <a:rPr lang="en-US" sz="2800" dirty="0" smtClean="0"/>
              <a:t>location (</a:t>
            </a:r>
            <a:r>
              <a:rPr lang="en-US" sz="2800" dirty="0" err="1" smtClean="0"/>
              <a:t>Bulimba</a:t>
            </a:r>
            <a:r>
              <a:rPr lang="en-US" sz="2800" dirty="0" smtClean="0"/>
              <a:t>) – </a:t>
            </a:r>
            <a:r>
              <a:rPr lang="en-US" sz="2800" dirty="0" smtClean="0"/>
              <a:t>April</a:t>
            </a:r>
            <a:endParaRPr lang="en-US" sz="2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Planning sixth location (Cleveland) – End 2017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377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2688454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endParaRPr lang="en-US" sz="2800" b="1" dirty="0" smtClean="0"/>
          </a:p>
          <a:p>
            <a:pPr marL="285750" indent="-285750" algn="ctr"/>
            <a:r>
              <a:rPr lang="en-US" sz="4400" b="1" dirty="0" smtClean="0">
                <a:solidFill>
                  <a:schemeClr val="bg1"/>
                </a:solidFill>
              </a:rPr>
              <a:t>Long Term Strategy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6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219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Long Term Strategy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981200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Perform 80/20 Analysis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Allocate budgets based on goals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Setup landing pages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Run </a:t>
            </a:r>
            <a:r>
              <a:rPr lang="en-US" sz="2800" dirty="0" err="1" smtClean="0"/>
              <a:t>Adwords</a:t>
            </a:r>
            <a:r>
              <a:rPr lang="en-US" sz="2800" dirty="0" smtClean="0"/>
              <a:t> </a:t>
            </a:r>
            <a:r>
              <a:rPr lang="en-US" sz="2800" dirty="0" smtClean="0"/>
              <a:t>campaigns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Dominate specific locations</a:t>
            </a:r>
            <a:endParaRPr lang="en-US" sz="2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Track performing keywords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Build lists (clients, enquiries, subscribers)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Run local SEO campaigns for performing keywords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Email marketing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Authority marketing</a:t>
            </a:r>
          </a:p>
        </p:txBody>
      </p:sp>
    </p:spTree>
    <p:extLst>
      <p:ext uri="{BB962C8B-B14F-4D97-AF65-F5344CB8AC3E}">
        <p14:creationId xmlns:p14="http://schemas.microsoft.com/office/powerpoint/2010/main" val="2290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2688454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endParaRPr lang="en-US" sz="2800" b="1" dirty="0" smtClean="0"/>
          </a:p>
          <a:p>
            <a:pPr marL="285750" indent="-285750" algn="ctr"/>
            <a:r>
              <a:rPr lang="en-US" sz="4400" b="1" dirty="0" smtClean="0">
                <a:solidFill>
                  <a:schemeClr val="bg1"/>
                </a:solidFill>
              </a:rPr>
              <a:t>Questions?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9050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Need Help?	</a:t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2688454"/>
            <a:ext cx="7467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/>
              <a:t>Strategy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/>
              <a:t>Website/CRM setup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/>
              <a:t>Lead generation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/>
              <a:t>Google </a:t>
            </a:r>
            <a:r>
              <a:rPr lang="en-US" sz="2800" b="1" dirty="0" err="1" smtClean="0"/>
              <a:t>Adwords</a:t>
            </a:r>
            <a:r>
              <a:rPr lang="en-US" sz="2800" b="1" dirty="0" smtClean="0"/>
              <a:t> / Analytics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/>
              <a:t>Consulting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800" b="1" dirty="0" smtClean="0"/>
          </a:p>
          <a:p>
            <a:pPr marL="514350" indent="-514350" algn="ctr"/>
            <a:r>
              <a:rPr lang="en-US" sz="3600" b="1" smtClean="0"/>
              <a:t>Expression of Interest</a:t>
            </a:r>
            <a:endParaRPr lang="en-US" sz="2800" b="1" dirty="0" smtClean="0"/>
          </a:p>
        </p:txBody>
      </p:sp>
      <p:pic>
        <p:nvPicPr>
          <p:cNvPr id="9" name="Picture 8" descr="bigstock--1516052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5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905000"/>
            <a:ext cx="7696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Contact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Email – alexei@yews.com.au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Twitter - @</a:t>
            </a:r>
            <a:r>
              <a:rPr lang="en-US" sz="2800" b="1" dirty="0" err="1" smtClean="0">
                <a:solidFill>
                  <a:schemeClr val="bg1"/>
                </a:solidFill>
              </a:rPr>
              <a:t>alexeikouleshov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Facebook</a:t>
            </a:r>
            <a:r>
              <a:rPr lang="en-US" sz="2800" b="1" dirty="0" smtClean="0">
                <a:solidFill>
                  <a:schemeClr val="bg1"/>
                </a:solidFill>
              </a:rPr>
              <a:t> - @</a:t>
            </a:r>
            <a:r>
              <a:rPr lang="en-US" sz="2800" b="1" dirty="0" err="1" smtClean="0">
                <a:solidFill>
                  <a:schemeClr val="bg1"/>
                </a:solidFill>
              </a:rPr>
              <a:t>youreasywebsolutions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2688454"/>
            <a:ext cx="47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915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905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Successes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2688454"/>
            <a:ext cx="800789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First project – generated $250,000 first year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National &amp; International clients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Run some of the best Search and Mobile campaigns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Average </a:t>
            </a:r>
            <a:r>
              <a:rPr lang="en-US" sz="2800" dirty="0" err="1" smtClean="0"/>
              <a:t>Adwords</a:t>
            </a:r>
            <a:r>
              <a:rPr lang="en-US" sz="2800" dirty="0" smtClean="0"/>
              <a:t> </a:t>
            </a:r>
            <a:r>
              <a:rPr lang="en-US" sz="2800" dirty="0" smtClean="0"/>
              <a:t>conversion rate – 11%</a:t>
            </a: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No contracts</a:t>
            </a:r>
          </a:p>
        </p:txBody>
      </p:sp>
    </p:spTree>
    <p:extLst>
      <p:ext uri="{BB962C8B-B14F-4D97-AF65-F5344CB8AC3E}">
        <p14:creationId xmlns:p14="http://schemas.microsoft.com/office/powerpoint/2010/main" val="42893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59046"/>
            <a:ext cx="9973268" cy="6917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473" y="5105400"/>
            <a:ext cx="4267200" cy="234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4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2688454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endParaRPr lang="en-US" sz="2800" b="1" dirty="0" smtClean="0"/>
          </a:p>
          <a:p>
            <a:pPr marL="285750" indent="-285750" algn="ctr"/>
            <a:r>
              <a:rPr lang="en-US" sz="4400" b="1" dirty="0" smtClean="0">
                <a:solidFill>
                  <a:schemeClr val="bg1"/>
                </a:solidFill>
              </a:rPr>
              <a:t>S.M.A.R.T Process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9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752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 Order To Succeed Online You Need to be</a:t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1026" name="AutoShape 2" descr="Image result for opportunity knoc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74" name="Picture 2" descr="Image result for smart proc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362200"/>
            <a:ext cx="5638800" cy="3737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88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752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Our definition of SMART is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36470" y="2590800"/>
            <a:ext cx="32072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Strategy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Message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Advertising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Results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Test &amp; Measure</a:t>
            </a:r>
          </a:p>
        </p:txBody>
      </p:sp>
      <p:pic>
        <p:nvPicPr>
          <p:cNvPr id="1026" name="Picture 2" descr="Image result for strate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044987"/>
            <a:ext cx="60960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5823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24240</TotalTime>
  <Words>599</Words>
  <Application>Microsoft Office PowerPoint</Application>
  <PresentationFormat>On-screen Show (4:3)</PresentationFormat>
  <Paragraphs>163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   Google HQ Breakfast  Medispa Digital Masterclass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Easy Web Solutions  Helping Your Business  Succeed Online</dc:title>
  <dc:creator>Alexei</dc:creator>
  <cp:lastModifiedBy>Alexei</cp:lastModifiedBy>
  <cp:revision>1107</cp:revision>
  <dcterms:created xsi:type="dcterms:W3CDTF">2012-10-25T09:43:38Z</dcterms:created>
  <dcterms:modified xsi:type="dcterms:W3CDTF">2017-07-13T13:58:03Z</dcterms:modified>
</cp:coreProperties>
</file>